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6" r:id="rId4"/>
  </p:sldMasterIdLst>
  <p:notesMasterIdLst>
    <p:notesMasterId r:id="rId14"/>
  </p:notesMasterIdLst>
  <p:handoutMasterIdLst>
    <p:handoutMasterId r:id="rId15"/>
  </p:handoutMasterIdLst>
  <p:sldIdLst>
    <p:sldId id="2138104903" r:id="rId5"/>
    <p:sldId id="2138104902" r:id="rId6"/>
    <p:sldId id="2138104904" r:id="rId7"/>
    <p:sldId id="2138104906" r:id="rId8"/>
    <p:sldId id="2138104908" r:id="rId9"/>
    <p:sldId id="2138104907" r:id="rId10"/>
    <p:sldId id="2138104909" r:id="rId11"/>
    <p:sldId id="2138104910" r:id="rId12"/>
    <p:sldId id="2138104911" r:id="rId13"/>
  </p:sldIdLst>
  <p:sldSz cx="12192000" cy="6858000"/>
  <p:notesSz cx="6858000" cy="9144000"/>
  <p:defaultTextStyle>
    <a:defPPr>
      <a:defRPr lang="en-US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u NUEVA Presentación" id="{2B54043A-9F0C-654E-B575-4E7C5EB7EEAE}">
          <p14:sldIdLst>
            <p14:sldId id="2138104903"/>
            <p14:sldId id="2138104902"/>
            <p14:sldId id="2138104904"/>
            <p14:sldId id="2138104906"/>
            <p14:sldId id="2138104908"/>
            <p14:sldId id="2138104907"/>
            <p14:sldId id="2138104909"/>
            <p14:sldId id="2138104910"/>
            <p14:sldId id="2138104911"/>
          </p14:sldIdLst>
        </p14:section>
      </p14:sectionLst>
    </p:ext>
    <p:ext uri="{EFAFB233-063F-42B5-8137-9DF3F51BA10A}">
      <p15:sldGuideLst xmlns:p15="http://schemas.microsoft.com/office/powerpoint/2012/main">
        <p15:guide id="2" orient="horz" pos="255" userDrawn="1">
          <p15:clr>
            <a:srgbClr val="A4A3A4"/>
          </p15:clr>
        </p15:guide>
        <p15:guide id="3" pos="302" userDrawn="1">
          <p15:clr>
            <a:srgbClr val="A4A3A4"/>
          </p15:clr>
        </p15:guide>
        <p15:guide id="4" pos="3772" userDrawn="1">
          <p15:clr>
            <a:srgbClr val="A4A3A4"/>
          </p15:clr>
        </p15:guide>
        <p15:guide id="6" pos="7378" userDrawn="1">
          <p15:clr>
            <a:srgbClr val="A4A3A4"/>
          </p15:clr>
        </p15:guide>
        <p15:guide id="7" orient="horz" pos="2183" userDrawn="1">
          <p15:clr>
            <a:srgbClr val="A4A3A4"/>
          </p15:clr>
        </p15:guide>
        <p15:guide id="8" pos="2071" userDrawn="1">
          <p15:clr>
            <a:srgbClr val="A4A3A4"/>
          </p15:clr>
        </p15:guide>
        <p15:guide id="9" pos="173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milo Alzate Cano" initials="CAC" lastIdx="9" clrIdx="0"/>
  <p:cmAuthor id="2" name="Karol Cuellar" initials="KC" lastIdx="13" clrIdx="1">
    <p:extLst>
      <p:ext uri="{19B8F6BF-5375-455C-9EA6-DF929625EA0E}">
        <p15:presenceInfo xmlns:p15="http://schemas.microsoft.com/office/powerpoint/2012/main" userId="S::karolcuellar@sanchobbdo.com::96a3af0b-fde4-4fe7-9676-7d04ac4069c8" providerId="AD"/>
      </p:ext>
    </p:extLst>
  </p:cmAuthor>
  <p:cmAuthor id="3" name="Maria Camila Cardona Orozco" initials="MO" lastIdx="12" clrIdx="2">
    <p:extLst>
      <p:ext uri="{19B8F6BF-5375-455C-9EA6-DF929625EA0E}">
        <p15:presenceInfo xmlns:p15="http://schemas.microsoft.com/office/powerpoint/2012/main" userId="S::macorozc@bancolombia.com.co::7d4e91b0-4d02-4dc1-9fb8-62535ea2dd5a" providerId="AD"/>
      </p:ext>
    </p:extLst>
  </p:cmAuthor>
  <p:cmAuthor id="4" name="Estefania Zuluaga Zuliani" initials="EZ" lastIdx="8" clrIdx="3">
    <p:extLst>
      <p:ext uri="{19B8F6BF-5375-455C-9EA6-DF929625EA0E}">
        <p15:presenceInfo xmlns:p15="http://schemas.microsoft.com/office/powerpoint/2012/main" userId="S::estefaniazuluaga_sanchobbdo.com#ext#@bancolombia.onmicrosoft.com::fe86ead0-e22e-4655-8a63-20ad5ad4976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420"/>
    <a:srgbClr val="2A2A29"/>
    <a:srgbClr val="FFDB00"/>
    <a:srgbClr val="F5F5F5"/>
    <a:srgbClr val="00C587"/>
    <a:srgbClr val="9F62D2"/>
    <a:srgbClr val="01CDEB"/>
    <a:srgbClr val="FF803A"/>
    <a:srgbClr val="FFD204"/>
    <a:srgbClr val="FFB8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6"/>
    <p:restoredTop sz="90174"/>
  </p:normalViewPr>
  <p:slideViewPr>
    <p:cSldViewPr snapToGrid="0">
      <p:cViewPr varScale="1">
        <p:scale>
          <a:sx n="67" d="100"/>
          <a:sy n="67" d="100"/>
        </p:scale>
        <p:origin x="564" y="44"/>
      </p:cViewPr>
      <p:guideLst>
        <p:guide orient="horz" pos="255"/>
        <p:guide pos="302"/>
        <p:guide pos="3772"/>
        <p:guide pos="7378"/>
        <p:guide orient="horz" pos="2183"/>
        <p:guide pos="2071"/>
        <p:guide pos="1731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4664" y="179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CIBFont Sans Book" panose="020B0603020202020104" pitchFamily="34" charset="77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18781-FBF9-354C-A025-C49C596164BA}" type="datetimeFigureOut">
              <a:rPr lang="en-US" smtClean="0">
                <a:latin typeface="CIBFont Sans Book" panose="020B0603020202020104" pitchFamily="34" charset="77"/>
              </a:rPr>
              <a:t>10/10/2022</a:t>
            </a:fld>
            <a:endParaRPr lang="en-US" dirty="0">
              <a:latin typeface="CIBFont Sans Book" panose="020B0603020202020104" pitchFamily="34" charset="7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CIBFont Sans Book" panose="020B0603020202020104" pitchFamily="34" charset="77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4EF74-8826-BD43-B880-7A8566D08AFF}" type="slidenum">
              <a:rPr lang="en-US" smtClean="0">
                <a:latin typeface="CIBFont Sans Book" panose="020B0603020202020104" pitchFamily="34" charset="77"/>
              </a:rPr>
              <a:t>‹Nº›</a:t>
            </a:fld>
            <a:endParaRPr lang="en-US" dirty="0">
              <a:latin typeface="CIBFont Sans Book" panose="020B0603020202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6240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IBFont Sans Book" panose="020B06030202020201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IBFont Sans Book" panose="020B0603020202020104" pitchFamily="34" charset="77"/>
              </a:defRPr>
            </a:lvl1pPr>
          </a:lstStyle>
          <a:p>
            <a:fld id="{108FFD40-13C9-7B48-A0BE-E251E1E33FE5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IBFont Sans Book" panose="020B06030202020201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IBFont Sans Book" panose="020B0603020202020104" pitchFamily="34" charset="77"/>
              </a:defRPr>
            </a:lvl1pPr>
          </a:lstStyle>
          <a:p>
            <a:fld id="{6F8E2375-F1B1-284C-A827-B0E603FDBDD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444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CIBFont Sans Book" panose="020B0603020202020104" pitchFamily="34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CIBFont Sans Book" panose="020B0603020202020104" pitchFamily="34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CIBFont Sans Book" panose="020B0603020202020104" pitchFamily="34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CIBFont Sans Book" panose="020B0603020202020104" pitchFamily="34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CIBFont Sans Book" panose="020B0603020202020104" pitchFamily="34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svg"/><Relationship Id="rId7" Type="http://schemas.openxmlformats.org/officeDocument/2006/relationships/image" Target="../media/image14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tiff"/><Relationship Id="rId11" Type="http://schemas.openxmlformats.org/officeDocument/2006/relationships/image" Target="../media/image18.emf"/><Relationship Id="rId5" Type="http://schemas.openxmlformats.org/officeDocument/2006/relationships/image" Target="../media/image12.svg"/><Relationship Id="rId10" Type="http://schemas.openxmlformats.org/officeDocument/2006/relationships/image" Target="../media/image17.emf"/><Relationship Id="rId4" Type="http://schemas.openxmlformats.org/officeDocument/2006/relationships/image" Target="../media/image11.png"/><Relationship Id="rId9" Type="http://schemas.openxmlformats.org/officeDocument/2006/relationships/image" Target="../media/image16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emf"/><Relationship Id="rId5" Type="http://schemas.openxmlformats.org/officeDocument/2006/relationships/image" Target="../media/image22.emf"/><Relationship Id="rId4" Type="http://schemas.openxmlformats.org/officeDocument/2006/relationships/image" Target="../media/image25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6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emf"/><Relationship Id="rId4" Type="http://schemas.openxmlformats.org/officeDocument/2006/relationships/image" Target="../media/image2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BLANC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NEGRO TRAZOS">
    <p:bg>
      <p:bgPr>
        <a:solidFill>
          <a:srgbClr val="2724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AE248AE-D522-E147-B9F5-C20DCFEDC6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152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ndo NEGRO TRAZOS">
    <p:bg>
      <p:bgPr>
        <a:solidFill>
          <a:srgbClr val="2724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98062A1-0A09-5049-9E7C-58F971AF1D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68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AMARILLO">
    <p:bg>
      <p:bgPr>
        <a:solidFill>
          <a:srgbClr val="FFD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0744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VERDE">
    <p:bg>
      <p:bgPr>
        <a:solidFill>
          <a:srgbClr val="00C5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0019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MORADO">
    <p:bg>
      <p:bgPr>
        <a:solidFill>
          <a:srgbClr val="9F62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578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NARANJA">
    <p:bg>
      <p:bgPr>
        <a:solidFill>
          <a:srgbClr val="FF80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67010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ROSA">
    <p:bg>
      <p:bgPr>
        <a:solidFill>
          <a:srgbClr val="FFB8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56874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AZUL">
    <p:bg>
      <p:bgPr>
        <a:solidFill>
          <a:srgbClr val="01CD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65672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A FOTOGRAF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C598E7B-17CC-6343-AB53-2239B86B8454}"/>
              </a:ext>
            </a:extLst>
          </p:cNvPr>
          <p:cNvSpPr/>
          <p:nvPr userDrawn="1"/>
        </p:nvSpPr>
        <p:spPr>
          <a:xfrm flipH="1">
            <a:off x="2954215" y="0"/>
            <a:ext cx="9237785" cy="6858000"/>
          </a:xfrm>
          <a:prstGeom prst="rect">
            <a:avLst/>
          </a:prstGeom>
          <a:solidFill>
            <a:srgbClr val="2A2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latin typeface="CIBFont Sans Regular" panose="020B0603020202020104" pitchFamily="34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481A1B1-6DC0-D746-9713-FCA3F0411F03}"/>
              </a:ext>
            </a:extLst>
          </p:cNvPr>
          <p:cNvSpPr txBox="1"/>
          <p:nvPr userDrawn="1"/>
        </p:nvSpPr>
        <p:spPr>
          <a:xfrm>
            <a:off x="392761" y="1930710"/>
            <a:ext cx="2071039" cy="299658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r>
              <a:rPr lang="es-CO" sz="1400" dirty="0">
                <a:solidFill>
                  <a:srgbClr val="2A2A29"/>
                </a:solidFill>
                <a:latin typeface="CIBFont Sans" panose="020B0603020202020104" pitchFamily="34" charset="77"/>
              </a:rPr>
              <a:t>Las personas son el eje central de nuestra comunicación en todos los segmentos.</a:t>
            </a:r>
          </a:p>
          <a:p>
            <a:endParaRPr lang="es-CO" sz="1400" dirty="0">
              <a:solidFill>
                <a:srgbClr val="2A2A29"/>
              </a:solidFill>
              <a:latin typeface="CIBFont Sans" panose="020B0603020202020104" pitchFamily="34" charset="77"/>
            </a:endParaRPr>
          </a:p>
          <a:p>
            <a:endParaRPr lang="es-CO" sz="1000" dirty="0">
              <a:solidFill>
                <a:srgbClr val="2A2A29"/>
              </a:solidFill>
              <a:latin typeface="CIBFont Sans" panose="020B0603020202020104" pitchFamily="34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sz="1000" dirty="0">
                <a:solidFill>
                  <a:srgbClr val="2A2A29"/>
                </a:solidFill>
                <a:latin typeface="CIBFont Sans" panose="020B0603020202020104" pitchFamily="34" charset="77"/>
              </a:rPr>
              <a:t>Siempre buscaremos que las fotografías transmitan una actitud natural y auténtica. </a:t>
            </a:r>
            <a:br>
              <a:rPr lang="es-CO" sz="1000" dirty="0">
                <a:solidFill>
                  <a:srgbClr val="2A2A29"/>
                </a:solidFill>
                <a:latin typeface="CIBFont Sans" panose="020B0603020202020104" pitchFamily="34" charset="77"/>
              </a:rPr>
            </a:br>
            <a:endParaRPr lang="es-CO" sz="1000" dirty="0">
              <a:solidFill>
                <a:srgbClr val="2A2A29"/>
              </a:solidFill>
              <a:latin typeface="CIBFont Sans" panose="020B0603020202020104" pitchFamily="34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sz="1000" dirty="0">
                <a:solidFill>
                  <a:srgbClr val="2A2A29"/>
                </a:solidFill>
                <a:latin typeface="CIBFont Sans" panose="020B0603020202020104" pitchFamily="34" charset="77"/>
              </a:rPr>
              <a:t>Mostraremos a personas en situaciones creíbles y entornos reales que respiren color y simplicidad. </a:t>
            </a:r>
            <a:br>
              <a:rPr lang="es-CO" sz="1000" dirty="0">
                <a:solidFill>
                  <a:srgbClr val="2A2A29"/>
                </a:solidFill>
                <a:latin typeface="CIBFont Sans" panose="020B0603020202020104" pitchFamily="34" charset="77"/>
              </a:rPr>
            </a:br>
            <a:endParaRPr lang="es-CO" sz="1000" dirty="0">
              <a:solidFill>
                <a:srgbClr val="2A2A29"/>
              </a:solidFill>
              <a:latin typeface="CIBFont Sans" panose="020B0603020202020104" pitchFamily="34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sz="1000" dirty="0">
                <a:solidFill>
                  <a:srgbClr val="2A2A29"/>
                </a:solidFill>
                <a:latin typeface="CIBFont Sans" panose="020B0603020202020104" pitchFamily="34" charset="77"/>
              </a:rPr>
              <a:t>Variedad racial, de género y de edad.</a:t>
            </a:r>
            <a:endParaRPr lang="es-CO" sz="1100" b="1" dirty="0">
              <a:solidFill>
                <a:srgbClr val="2A2A29"/>
              </a:solidFill>
              <a:latin typeface="CIBFont Sans" panose="020B0603020202020104" pitchFamily="34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7A16310-AD7E-E242-8F2E-FEADC97AD503}"/>
              </a:ext>
            </a:extLst>
          </p:cNvPr>
          <p:cNvSpPr/>
          <p:nvPr userDrawn="1"/>
        </p:nvSpPr>
        <p:spPr>
          <a:xfrm>
            <a:off x="303861" y="501134"/>
            <a:ext cx="1250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solidFill>
                  <a:srgbClr val="2A2A29"/>
                </a:solidFill>
                <a:latin typeface="CIBFont Sans" panose="020B0603020202020104" pitchFamily="34" charset="77"/>
                <a:ea typeface="Open Sans" panose="020B0606030504020204" pitchFamily="34" charset="0"/>
                <a:cs typeface="Open Sans" panose="020B0606030504020204" pitchFamily="34" charset="0"/>
              </a:rPr>
              <a:t>Fotografía</a:t>
            </a:r>
          </a:p>
        </p:txBody>
      </p:sp>
      <p:pic>
        <p:nvPicPr>
          <p:cNvPr id="6" name="Picture 2" descr="https://cdn-assets-eu.frontify.com/s3/frontify-enterprise-files-eu/eyJwYXRoIjoiZ3J1cG8tYmFuY29sb21iaWFcL2FjY291bnRzXC84NVwvNDAwMDgxM1wvcHJvamVjdHNcLzZcL2Fzc2V0c1wvN2RcLzU0MlwvYjUxMDQwODhmODkxMjIxNjhhNGUyNzZkZmM5MzRmZTctMTU5Nzc2MTQxNi5wbmcifQ:grupo-bancolombia:60hQ5MQNmJnI7kVaCjLYIUd5qpWvZ_dxa-xbsrk_dHw?width=2400">
            <a:extLst>
              <a:ext uri="{FF2B5EF4-FFF2-40B4-BE49-F238E27FC236}">
                <a16:creationId xmlns:a16="http://schemas.microsoft.com/office/drawing/2014/main" id="{AD3F1603-5378-B44D-B263-E6A4649F519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56354" y="1075333"/>
            <a:ext cx="4037658" cy="212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cdn-assets-eu.frontify.com/s3/frontify-enterprise-files-eu/eyJwYXRoIjoiZ3J1cG8tYmFuY29sb21iaWFcL2FjY291bnRzXC84NVwvNDAwMDgxM1wvcHJvamVjdHNcLzZcL2Fzc2V0c1wvZWRcLzU0NlwvMGIzMGIwNGRjYjdlYThhMzFmOGQwZThmNzZlN2E2ZWItMTU5Nzc2MzU5OS5wbmcifQ:grupo-bancolombia:hgGAcNLWn0oCOFGCtSNX4imxnQgD7ozNRpIVBImMcnA?width=2400">
            <a:extLst>
              <a:ext uri="{FF2B5EF4-FFF2-40B4-BE49-F238E27FC236}">
                <a16:creationId xmlns:a16="http://schemas.microsoft.com/office/drawing/2014/main" id="{3FC53FC0-0781-9542-82A8-D3BF8317B8D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68303" y="1070235"/>
            <a:ext cx="4037658" cy="212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CDD1B39D-E427-A143-A496-5E6399E1107D}"/>
              </a:ext>
            </a:extLst>
          </p:cNvPr>
          <p:cNvGrpSpPr/>
          <p:nvPr userDrawn="1"/>
        </p:nvGrpSpPr>
        <p:grpSpPr>
          <a:xfrm>
            <a:off x="3472250" y="3922643"/>
            <a:ext cx="8130800" cy="2134575"/>
            <a:chOff x="3472250" y="3903307"/>
            <a:chExt cx="8204455" cy="2153911"/>
          </a:xfrm>
        </p:grpSpPr>
        <p:pic>
          <p:nvPicPr>
            <p:cNvPr id="9" name="Picture 2" descr="https://cdn-assets-eu.frontify.com/s3/frontify-enterprise-files-eu/eyJwYXRoIjoiZ3J1cG8tYmFuY29sb21iaWFcL2FjY291bnRzXC84NVwvNDAwMDgxM1wvcHJvamVjdHNcLzZcL2Fzc2V0c1wvM2FcLzU1OVwvNjRlYmQ0NjBlZWQ4YjZhMTJlOWMyMjJkNjkyM2RlYjQtMTU5NzgyOTM4NC5wbmcifQ:grupo-bancolombia:bt7e-j7dHKBUQBI5A0k0phPJHStmYBfjacy8eOs3Ehw?width=2400">
              <a:extLst>
                <a:ext uri="{FF2B5EF4-FFF2-40B4-BE49-F238E27FC236}">
                  <a16:creationId xmlns:a16="http://schemas.microsoft.com/office/drawing/2014/main" id="{BCE47392-1CEB-AE42-BFB9-AD485638FC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472250" y="3916845"/>
              <a:ext cx="4057501" cy="2140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https://cdn-assets-eu.frontify.com/s3/frontify-enterprise-files-eu/eyJwYXRoIjoiZ3J1cG8tYmFuY29sb21iaWFcL2FjY291bnRzXC84NVwvNDAwMDgxM1wvcHJvamVjdHNcLzZcL2Fzc2V0c1wvYTlcLzU2MFwvYjAxYmUzZTZhMDQ3OTFjMzkzMzc1NTBhYjcxZWNmM2EtMTU5NzgyOTQwMi5wbmcifQ:grupo-bancolombia:ECTjIja0218m8QlM0ARjRjrml3ZryRgbXwaCPAYuArs?width=2400">
              <a:extLst>
                <a:ext uri="{FF2B5EF4-FFF2-40B4-BE49-F238E27FC236}">
                  <a16:creationId xmlns:a16="http://schemas.microsoft.com/office/drawing/2014/main" id="{5F90BADB-F4A8-624F-8A26-14D4E45619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602484" y="3903307"/>
              <a:ext cx="4074221" cy="2149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A31E59D-2E46-B842-95B6-7B749D870243}"/>
              </a:ext>
            </a:extLst>
          </p:cNvPr>
          <p:cNvSpPr txBox="1"/>
          <p:nvPr userDrawn="1"/>
        </p:nvSpPr>
        <p:spPr>
          <a:xfrm>
            <a:off x="3406685" y="593203"/>
            <a:ext cx="37641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>
                <a:solidFill>
                  <a:schemeClr val="bg2"/>
                </a:solidFill>
                <a:latin typeface="CIBFont Sans" panose="020B0603020202020104" pitchFamily="34" charset="77"/>
              </a:rPr>
              <a:t>Segmento: Personas, Jóvenes, Niños y Pymes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D924682-739D-8B46-9083-BC36B50E6C86}"/>
              </a:ext>
            </a:extLst>
          </p:cNvPr>
          <p:cNvSpPr txBox="1"/>
          <p:nvPr userDrawn="1"/>
        </p:nvSpPr>
        <p:spPr>
          <a:xfrm>
            <a:off x="3360385" y="3429000"/>
            <a:ext cx="4869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solidFill>
                  <a:schemeClr val="bg2"/>
                </a:solidFill>
                <a:latin typeface="CIBFont Sans" panose="020B0603020202020104" pitchFamily="34" charset="77"/>
              </a:rPr>
              <a:t>Segmento:Banca Privada, Empresarial y Preferencial</a:t>
            </a:r>
          </a:p>
        </p:txBody>
      </p:sp>
    </p:spTree>
    <p:extLst>
      <p:ext uri="{BB962C8B-B14F-4D97-AF65-F5344CB8AC3E}">
        <p14:creationId xmlns:p14="http://schemas.microsoft.com/office/powerpoint/2010/main" val="2543192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A ICO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>
            <a:extLst>
              <a:ext uri="{FF2B5EF4-FFF2-40B4-BE49-F238E27FC236}">
                <a16:creationId xmlns:a16="http://schemas.microsoft.com/office/drawing/2014/main" id="{DC8F69DA-297F-FF4C-96EA-F3B547040027}"/>
              </a:ext>
            </a:extLst>
          </p:cNvPr>
          <p:cNvSpPr/>
          <p:nvPr userDrawn="1"/>
        </p:nvSpPr>
        <p:spPr>
          <a:xfrm>
            <a:off x="0" y="0"/>
            <a:ext cx="2954214" cy="6858000"/>
          </a:xfrm>
          <a:prstGeom prst="rect">
            <a:avLst/>
          </a:prstGeom>
          <a:solidFill>
            <a:srgbClr val="2A2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latin typeface="CIBFont Sans Regular" panose="020B0603020202020104" pitchFamily="34" charset="77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93F207B1-7EBC-F64B-8E45-BC3F006F433B}"/>
              </a:ext>
            </a:extLst>
          </p:cNvPr>
          <p:cNvGrpSpPr/>
          <p:nvPr userDrawn="1"/>
        </p:nvGrpSpPr>
        <p:grpSpPr>
          <a:xfrm>
            <a:off x="200984" y="501134"/>
            <a:ext cx="11323055" cy="5692303"/>
            <a:chOff x="200984" y="501134"/>
            <a:chExt cx="11323055" cy="5692303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883CFB9B-383C-124A-BF1D-FE722D1A67B1}"/>
                </a:ext>
              </a:extLst>
            </p:cNvPr>
            <p:cNvSpPr/>
            <p:nvPr/>
          </p:nvSpPr>
          <p:spPr>
            <a:xfrm>
              <a:off x="303861" y="501134"/>
              <a:ext cx="13676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CO" b="1" dirty="0">
                  <a:solidFill>
                    <a:schemeClr val="bg2"/>
                  </a:solidFill>
                  <a:latin typeface="CIBFont Sans" panose="020B0603020202020104" pitchFamily="34" charset="77"/>
                  <a:ea typeface="Open Sans" panose="020B0606030504020204" pitchFamily="34" charset="0"/>
                  <a:cs typeface="Open Sans" panose="020B0606030504020204" pitchFamily="34" charset="0"/>
                </a:rPr>
                <a:t>Iconografía</a:t>
              </a:r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CF44EAAB-F609-974F-AD15-A5D0452CEF85}"/>
                </a:ext>
              </a:extLst>
            </p:cNvPr>
            <p:cNvSpPr txBox="1"/>
            <p:nvPr/>
          </p:nvSpPr>
          <p:spPr>
            <a:xfrm>
              <a:off x="3473450" y="3831093"/>
              <a:ext cx="1405935" cy="261216"/>
            </a:xfrm>
            <a:prstGeom prst="rect">
              <a:avLst/>
            </a:prstGeom>
            <a:noFill/>
          </p:spPr>
          <p:txBody>
            <a:bodyPr wrap="none" lIns="0" tIns="36000" rIns="216000" bIns="36000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lang="es-CO" sz="1000" dirty="0">
                  <a:latin typeface="CIBFont Sans" panose="020B0603020202020104" pitchFamily="34" charset="77"/>
                </a:rPr>
                <a:t>Los íconos multicolor</a:t>
              </a:r>
            </a:p>
          </p:txBody>
        </p:sp>
        <p:pic>
          <p:nvPicPr>
            <p:cNvPr id="6" name="Gráfico 5">
              <a:extLst>
                <a:ext uri="{FF2B5EF4-FFF2-40B4-BE49-F238E27FC236}">
                  <a16:creationId xmlns:a16="http://schemas.microsoft.com/office/drawing/2014/main" id="{399764A6-4500-C545-BF1A-AD3000543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04686" y="4122699"/>
              <a:ext cx="2070738" cy="2070738"/>
            </a:xfrm>
            <a:prstGeom prst="rect">
              <a:avLst/>
            </a:prstGeom>
          </p:spPr>
        </p:pic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01CFBA64-8348-8B4C-BE90-3C21FE84D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96149" y="999190"/>
              <a:ext cx="2070738" cy="2070738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0513F11E-B40B-764A-B543-5B560A67C1DB}"/>
                </a:ext>
              </a:extLst>
            </p:cNvPr>
            <p:cNvSpPr txBox="1"/>
            <p:nvPr/>
          </p:nvSpPr>
          <p:spPr>
            <a:xfrm>
              <a:off x="3473449" y="723092"/>
              <a:ext cx="1152661" cy="261216"/>
            </a:xfrm>
            <a:prstGeom prst="rect">
              <a:avLst/>
            </a:prstGeom>
            <a:noFill/>
          </p:spPr>
          <p:txBody>
            <a:bodyPr wrap="none" lIns="0" tIns="36000" rIns="216000" bIns="36000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lang="es-CO" sz="1000" dirty="0">
                  <a:latin typeface="CIBFont Sans" panose="020B0603020202020104" pitchFamily="34" charset="77"/>
                </a:rPr>
                <a:t>Monocromáticos</a:t>
              </a:r>
            </a:p>
          </p:txBody>
        </p:sp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D1CF7571-AB12-FA42-A9BD-F50F2389F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76404" y="891800"/>
              <a:ext cx="2118100" cy="2118100"/>
            </a:xfrm>
            <a:prstGeom prst="rect">
              <a:avLst/>
            </a:prstGeom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B4C94537-C6D3-114F-A70D-084303F6B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22483" y="4408338"/>
              <a:ext cx="1456224" cy="1537126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96DFF03F-73E6-2A4E-8F0B-4E95D73AA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70802" y="1257286"/>
              <a:ext cx="1559586" cy="1559586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1DC9F0D9-742A-A948-AA98-CB54B1E5A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11107674" y="882708"/>
              <a:ext cx="416365" cy="416365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89C0ACC8-69B2-7844-AD2E-6C8E56D63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8278731" y="840921"/>
              <a:ext cx="416365" cy="416365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2224070A-9AC5-D144-8230-6B36655C2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8070548" y="4032486"/>
              <a:ext cx="416365" cy="416365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BDE83F37-4577-8D4F-B61D-95F6BEFCC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46725" y="859559"/>
              <a:ext cx="416365" cy="416365"/>
            </a:xfrm>
            <a:prstGeom prst="rect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9CAC6886-3C54-E140-ADB7-840628DF5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00862" y="4095982"/>
              <a:ext cx="416365" cy="416365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448A6105-30D0-C44C-92D3-2918A68E6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455860" y="4383874"/>
              <a:ext cx="1530317" cy="1530317"/>
            </a:xfrm>
            <a:prstGeom prst="rect">
              <a:avLst/>
            </a:prstGeom>
          </p:spPr>
        </p:pic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BE568022-E508-F947-A3D0-C48B8468E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11107674" y="4184886"/>
              <a:ext cx="416365" cy="416365"/>
            </a:xfrm>
            <a:prstGeom prst="rect">
              <a:avLst/>
            </a:prstGeom>
          </p:spPr>
        </p:pic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126AE1FE-73E2-5F43-A028-CD5336270BAA}"/>
                </a:ext>
              </a:extLst>
            </p:cNvPr>
            <p:cNvSpPr/>
            <p:nvPr/>
          </p:nvSpPr>
          <p:spPr>
            <a:xfrm>
              <a:off x="200984" y="4371298"/>
              <a:ext cx="2165978" cy="713887"/>
            </a:xfrm>
            <a:prstGeom prst="rect">
              <a:avLst/>
            </a:prstGeom>
            <a:solidFill>
              <a:srgbClr val="FFD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C6916B1F-40A0-E94B-972C-9F671D2EBFD3}"/>
                </a:ext>
              </a:extLst>
            </p:cNvPr>
            <p:cNvSpPr txBox="1"/>
            <p:nvPr/>
          </p:nvSpPr>
          <p:spPr>
            <a:xfrm>
              <a:off x="392761" y="1969182"/>
              <a:ext cx="2218877" cy="3073525"/>
            </a:xfrm>
            <a:prstGeom prst="rect">
              <a:avLst/>
            </a:prstGeom>
            <a:noFill/>
          </p:spPr>
          <p:txBody>
            <a:bodyPr wrap="square" lIns="0" tIns="36000" rIns="216000" bIns="36000" rtlCol="0">
              <a:spAutoFit/>
            </a:bodyPr>
            <a:lstStyle/>
            <a:p>
              <a:r>
                <a:rPr lang="es-CO" sz="1400" dirty="0">
                  <a:solidFill>
                    <a:schemeClr val="bg2"/>
                  </a:solidFill>
                  <a:latin typeface="CIBFont Sans" panose="020B0603020202020104" pitchFamily="34" charset="77"/>
                </a:rPr>
                <a:t>260 iconos hacen parte de nuestra nuevo sistema de diseño.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s-CO" sz="1000" dirty="0">
                <a:solidFill>
                  <a:schemeClr val="bg2"/>
                </a:solidFill>
                <a:latin typeface="CIBFont Sans" panose="020B0603020202020104" pitchFamily="34" charset="7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CO" sz="1000" dirty="0">
                  <a:solidFill>
                    <a:schemeClr val="bg2"/>
                  </a:solidFill>
                  <a:latin typeface="CIBFont Sans" panose="020B0603020202020104" pitchFamily="34" charset="77"/>
                </a:rPr>
                <a:t>Los iconos monocromáticos siempre van en negro o en blanco. Nunca en colores.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s-CO" sz="1000" dirty="0">
                <a:solidFill>
                  <a:schemeClr val="bg2"/>
                </a:solidFill>
                <a:latin typeface="CIBFont Sans" panose="020B0603020202020104" pitchFamily="34" charset="7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CO" sz="1000" dirty="0">
                  <a:solidFill>
                    <a:schemeClr val="bg2"/>
                  </a:solidFill>
                  <a:latin typeface="CIBFont Sans" panose="020B0603020202020104" pitchFamily="34" charset="77"/>
                </a:rPr>
                <a:t>Los íconos multicolor siempre van bajo fondo blanco o negro.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s-CO" sz="1000" dirty="0">
                <a:solidFill>
                  <a:schemeClr val="bg2"/>
                </a:solidFill>
                <a:latin typeface="CIBFont Sans" panose="020B0603020202020104" pitchFamily="34" charset="7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CO" sz="1000" dirty="0">
                  <a:solidFill>
                    <a:schemeClr val="bg2"/>
                  </a:solidFill>
                  <a:latin typeface="CIBFont Sans" panose="020B0603020202020104" pitchFamily="34" charset="77"/>
                </a:rPr>
                <a:t>No alterar el grosor de los tonos de los íconos multicolor.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s-CO" sz="1000" dirty="0">
                <a:solidFill>
                  <a:schemeClr val="bg2"/>
                </a:solidFill>
                <a:latin typeface="CIBFont Sans" panose="020B0603020202020104" pitchFamily="34" charset="7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s-CO" sz="1000" b="1" dirty="0">
                <a:solidFill>
                  <a:schemeClr val="bg2"/>
                </a:solidFill>
                <a:latin typeface="CIBFont Sans" panose="020B0603020202020104" pitchFamily="34" charset="77"/>
              </a:endParaRPr>
            </a:p>
            <a:p>
              <a:r>
                <a:rPr lang="es-CO" sz="1100" b="1" dirty="0">
                  <a:latin typeface="CIBFont Sans" panose="020B0603020202020104" pitchFamily="34" charset="77"/>
                </a:rPr>
                <a:t>NO SUMAR ICONOS DIFERENTES A LOS DE NUESTRO SISTEMA.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7592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% 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C598E7B-17CC-6343-AB53-2239B86B8454}"/>
              </a:ext>
            </a:extLst>
          </p:cNvPr>
          <p:cNvSpPr/>
          <p:nvPr userDrawn="1"/>
        </p:nvSpPr>
        <p:spPr>
          <a:xfrm flipH="1">
            <a:off x="2954215" y="0"/>
            <a:ext cx="9237785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latin typeface="CIBFont Sans Regular" panose="020B0603020202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755133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+ TRAZ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FD5A8A27-B95A-8E45-B286-F6C61772B4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3213" y="1"/>
            <a:ext cx="5792787" cy="591343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2400"/>
            </a:lvl1pPr>
          </a:lstStyle>
          <a:p>
            <a:r>
              <a:rPr lang="es-ES"/>
              <a:t>Haga clic en el icono para agregar una imagen</a:t>
            </a:r>
            <a:endParaRPr lang="es-CO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53D259A-89E2-B446-B051-DE082FA8B3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59500" y="0"/>
            <a:ext cx="603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097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TO + TRAZ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FD5A8A27-B95A-8E45-B286-F6C61772B4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9176" y="0"/>
            <a:ext cx="5792787" cy="591343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2400"/>
            </a:lvl1pPr>
          </a:lstStyle>
          <a:p>
            <a:r>
              <a:rPr lang="es-ES"/>
              <a:t>Haga clic en el icono para agregar una imagen</a:t>
            </a: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C176A84-EA53-2743-8CF0-1A96BFC995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5664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857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 BANCOLOMB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98C9E67-C8BB-A743-A154-2D42767926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653" y="6334333"/>
            <a:ext cx="1563057" cy="19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7947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ERRE BANCOLOMBI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6B1E914-8236-474D-94F9-BEA10392D6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9375" y="3291111"/>
            <a:ext cx="3997194" cy="50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674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ERNA BANCOAGRIC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5B75779-72D6-0645-BFFB-3273ADFA64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9653" y="6331428"/>
            <a:ext cx="1670087" cy="22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4894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PEN BANCOAGRICO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3EC9DB0-84F1-DC4D-9365-A2DE6E12D3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F5576D2-55B6-634A-BCD8-33C5F78B9C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8093" y="5944834"/>
            <a:ext cx="2617662" cy="34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399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IERRE BANCOAGRICOL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F861111-5C3A-374E-B776-C14BE71C1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A0F0D48-E6FD-3E48-AA1D-3252C50232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85241" y="3291111"/>
            <a:ext cx="4216244" cy="56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807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IERRE BANCOAGRICOL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D887D8E-3F71-B04C-BF58-FBDCF9382D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5241" y="3291111"/>
            <a:ext cx="4216244" cy="56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242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TERNA BANIST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9400DAC-AF04-7744-A7AE-87B5D1718E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984" y="6340759"/>
            <a:ext cx="1165923" cy="19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116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PEN BANISTM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C0E00C4-C102-AA42-A350-9974F90D70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9D0371F-5FDB-2A44-BC34-E7E55CF86DA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8573" y="5960074"/>
            <a:ext cx="1795092" cy="29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065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% Neg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C598E7B-17CC-6343-AB53-2239B86B8454}"/>
              </a:ext>
            </a:extLst>
          </p:cNvPr>
          <p:cNvSpPr/>
          <p:nvPr userDrawn="1"/>
        </p:nvSpPr>
        <p:spPr>
          <a:xfrm flipH="1">
            <a:off x="2954215" y="0"/>
            <a:ext cx="9237785" cy="6858000"/>
          </a:xfrm>
          <a:prstGeom prst="rect">
            <a:avLst/>
          </a:prstGeom>
          <a:solidFill>
            <a:srgbClr val="2A2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latin typeface="CIBFont Sans Regular" panose="020B0603020202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077918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IERRE BANISTM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0DAC82A-AC13-CF4F-A79B-0470BA8E23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B987683-07E4-AC4B-8D4D-13F0DC7678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60090" y="3308063"/>
            <a:ext cx="3071820" cy="50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628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IERRE BANISTM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C1BC19B-651B-414E-841C-B176B8CD78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60090" y="3308063"/>
            <a:ext cx="3071820" cy="50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4159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ERNA B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D9A5551-CA83-0D47-88CD-C9F6ED7CC9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984" y="6321287"/>
            <a:ext cx="796169" cy="22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3916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PEN B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9D4FD9E-34D3-D548-B020-CCD448419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03E25EB-66DE-F449-BF88-221FBA6499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8573" y="5975271"/>
            <a:ext cx="991977" cy="27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63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IERRE B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7756AB0-8FE0-DC49-A285-763C1B22F4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A34545A-0700-6A40-A667-1693C3A1A4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50634" y="3265923"/>
            <a:ext cx="2090732" cy="58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977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IERRE B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65AB95E-692D-EE44-8BE9-DD8AA07234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50634" y="3265923"/>
            <a:ext cx="2090732" cy="58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796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VER X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FB43CCD-7D2C-EC43-9512-829E35D6B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C35940E3-FA5B-C34B-8C5A-712962EA0918}"/>
              </a:ext>
            </a:extLst>
          </p:cNvPr>
          <p:cNvGrpSpPr/>
          <p:nvPr userDrawn="1"/>
        </p:nvGrpSpPr>
        <p:grpSpPr>
          <a:xfrm>
            <a:off x="1292233" y="5939798"/>
            <a:ext cx="9607534" cy="360499"/>
            <a:chOff x="1292233" y="5939798"/>
            <a:chExt cx="9607534" cy="360499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E9F59810-F887-6A47-B2B8-07282676E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100000" contrast="-100000"/>
            </a:blip>
            <a:stretch>
              <a:fillRect/>
            </a:stretch>
          </p:blipFill>
          <p:spPr>
            <a:xfrm>
              <a:off x="1292233" y="5962601"/>
              <a:ext cx="2481943" cy="314892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AE2E3391-25B6-9245-9985-A95AB295A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50006" y="5939798"/>
              <a:ext cx="2702485" cy="360499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31C0DB8D-6AFB-944F-AA6B-63B8E7026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28321" y="5965374"/>
              <a:ext cx="1892617" cy="309347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47E4D784-2E37-354A-80B4-A7C9C65B0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96767" y="5965374"/>
              <a:ext cx="1103000" cy="3093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66913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IERRE X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BEF2B336-0D7F-BF4C-926B-2F8F9E39CE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25E5A28B-3D2A-E845-9C68-94199A6D7E7F}"/>
              </a:ext>
            </a:extLst>
          </p:cNvPr>
          <p:cNvGrpSpPr/>
          <p:nvPr userDrawn="1"/>
        </p:nvGrpSpPr>
        <p:grpSpPr>
          <a:xfrm>
            <a:off x="1054141" y="3314035"/>
            <a:ext cx="10083719" cy="382333"/>
            <a:chOff x="-3695436" y="3196409"/>
            <a:chExt cx="15034027" cy="570028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2B798C44-8557-9440-AAB9-4BC35DB4C4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578314" y="3234580"/>
              <a:ext cx="1760277" cy="493685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0B4D831F-BFC3-764F-A582-69DF6F85E2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906402" y="3224462"/>
              <a:ext cx="3144218" cy="513920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6256C222-8540-B348-8FC0-DC627FED44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05483" y="3196409"/>
              <a:ext cx="4273222" cy="570028"/>
            </a:xfrm>
            <a:prstGeom prst="rect">
              <a:avLst/>
            </a:prstGeom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252B7A06-063A-E245-BA1F-85A4119322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695436" y="3210343"/>
              <a:ext cx="4273222" cy="5421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582430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IERRE X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33975FB6-F01F-6D4C-9C51-56644897FE9C}"/>
              </a:ext>
            </a:extLst>
          </p:cNvPr>
          <p:cNvGrpSpPr/>
          <p:nvPr userDrawn="1"/>
        </p:nvGrpSpPr>
        <p:grpSpPr>
          <a:xfrm>
            <a:off x="1054141" y="3314035"/>
            <a:ext cx="10083719" cy="382333"/>
            <a:chOff x="-3695436" y="3196409"/>
            <a:chExt cx="15034027" cy="570028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9130C207-1491-6640-82AB-7440AACB6E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9578314" y="3234580"/>
              <a:ext cx="1760277" cy="493685"/>
            </a:xfrm>
            <a:prstGeom prst="rect">
              <a:avLst/>
            </a:prstGeom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92531815-9DFD-8347-BDB9-00EF4B9EB0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906402" y="3224462"/>
              <a:ext cx="3144218" cy="51392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5875A3D6-5EA2-6446-8E5D-8DB42D0DAB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105483" y="3196409"/>
              <a:ext cx="4273222" cy="570028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E779ED69-D743-A047-8558-93CA9CDCA5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3695436" y="3210343"/>
              <a:ext cx="4273222" cy="5421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6436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C598E7B-17CC-6343-AB53-2239B86B8454}"/>
              </a:ext>
            </a:extLst>
          </p:cNvPr>
          <p:cNvSpPr/>
          <p:nvPr userDrawn="1"/>
        </p:nvSpPr>
        <p:spPr>
          <a:xfrm flipH="1">
            <a:off x="5970108" y="0"/>
            <a:ext cx="6221891" cy="6858000"/>
          </a:xfrm>
          <a:prstGeom prst="rect">
            <a:avLst/>
          </a:prstGeom>
          <a:solidFill>
            <a:srgbClr val="2A2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latin typeface="CIBFont Sans Regular" panose="020B0603020202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64658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C598E7B-17CC-6343-AB53-2239B86B8454}"/>
              </a:ext>
            </a:extLst>
          </p:cNvPr>
          <p:cNvSpPr/>
          <p:nvPr userDrawn="1"/>
        </p:nvSpPr>
        <p:spPr>
          <a:xfrm flipH="1">
            <a:off x="0" y="0"/>
            <a:ext cx="6221891" cy="6858000"/>
          </a:xfrm>
          <a:prstGeom prst="rect">
            <a:avLst/>
          </a:prstGeom>
          <a:solidFill>
            <a:srgbClr val="2A2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latin typeface="CIBFont Sans Regular" panose="020B0603020202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04913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-GRISCLARO">
    <p:bg>
      <p:bgPr>
        <a:solidFill>
          <a:srgbClr val="E2E0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3099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NEGRO + Trazos">
    <p:bg>
      <p:bgPr>
        <a:solidFill>
          <a:srgbClr val="2724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F3B7090-D3D7-E140-9C4E-CBC6914D8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5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ndo NEGRO + Trazos">
    <p:bg>
      <p:bgPr>
        <a:solidFill>
          <a:srgbClr val="2724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2675592-C270-2C4B-909B-01442EBA49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43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NEGRO">
    <p:bg>
      <p:bgPr>
        <a:solidFill>
          <a:srgbClr val="2724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EF2AA31-5429-1C43-8D43-78B87E003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25EDBE-5AAB-3F42-BAD8-3338104D3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 dirty="0"/>
              <a:t>Editar los estilos de texto del patrón
Segundo nivel
Tercer nivel
Cuarto nivel
Quinto nivel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25520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0" r:id="rId1"/>
    <p:sldLayoutId id="2147484106" r:id="rId2"/>
    <p:sldLayoutId id="2147484154" r:id="rId3"/>
    <p:sldLayoutId id="2147484152" r:id="rId4"/>
    <p:sldLayoutId id="2147484157" r:id="rId5"/>
    <p:sldLayoutId id="2147484084" r:id="rId6"/>
    <p:sldLayoutId id="2147484151" r:id="rId7"/>
    <p:sldLayoutId id="2147484160" r:id="rId8"/>
    <p:sldLayoutId id="2147484069" r:id="rId9"/>
    <p:sldLayoutId id="2147484164" r:id="rId10"/>
    <p:sldLayoutId id="2147484171" r:id="rId11"/>
    <p:sldLayoutId id="2147484097" r:id="rId12"/>
    <p:sldLayoutId id="2147484098" r:id="rId13"/>
    <p:sldLayoutId id="2147484099" r:id="rId14"/>
    <p:sldLayoutId id="2147484100" r:id="rId15"/>
    <p:sldLayoutId id="2147484101" r:id="rId16"/>
    <p:sldLayoutId id="2147484102" r:id="rId17"/>
    <p:sldLayoutId id="2147484167" r:id="rId18"/>
    <p:sldLayoutId id="2147484166" r:id="rId19"/>
    <p:sldLayoutId id="2147484170" r:id="rId20"/>
    <p:sldLayoutId id="2147484169" r:id="rId21"/>
    <p:sldLayoutId id="2147484161" r:id="rId22"/>
    <p:sldLayoutId id="2147484165" r:id="rId23"/>
    <p:sldLayoutId id="2147484172" r:id="rId24"/>
    <p:sldLayoutId id="2147484173" r:id="rId25"/>
    <p:sldLayoutId id="2147484174" r:id="rId26"/>
    <p:sldLayoutId id="2147484175" r:id="rId27"/>
    <p:sldLayoutId id="2147484176" r:id="rId28"/>
    <p:sldLayoutId id="2147484177" r:id="rId29"/>
    <p:sldLayoutId id="2147484178" r:id="rId30"/>
    <p:sldLayoutId id="2147484179" r:id="rId31"/>
    <p:sldLayoutId id="2147484180" r:id="rId32"/>
    <p:sldLayoutId id="2147484181" r:id="rId33"/>
    <p:sldLayoutId id="2147484182" r:id="rId34"/>
    <p:sldLayoutId id="2147484183" r:id="rId35"/>
    <p:sldLayoutId id="2147484187" r:id="rId36"/>
    <p:sldLayoutId id="2147484185" r:id="rId37"/>
    <p:sldLayoutId id="2147484186" r:id="rId38"/>
  </p:sldLayoutIdLst>
  <p:hf hdr="0" ftr="0" dt="0"/>
  <p:txStyles>
    <p:titleStyle>
      <a:lvl1pPr algn="l" defTabSz="914318" rtl="0" eaLnBrk="1" latinLnBrk="0" hangingPunct="1">
        <a:lnSpc>
          <a:spcPct val="80000"/>
        </a:lnSpc>
        <a:spcBef>
          <a:spcPct val="0"/>
        </a:spcBef>
        <a:buNone/>
        <a:defRPr sz="2800" b="1" i="0" kern="1200" spc="-100" baseline="0">
          <a:solidFill>
            <a:schemeClr val="bg1">
              <a:lumMod val="10000"/>
            </a:schemeClr>
          </a:solidFill>
          <a:latin typeface="CIBFont Sans" panose="020B0603020202020104" pitchFamily="34" charset="77"/>
          <a:ea typeface="CIBFont Sans" panose="020B0603020202020104" pitchFamily="34" charset="77"/>
          <a:cs typeface="CIBFont Sans" panose="020B0603020202020104" pitchFamily="34" charset="77"/>
        </a:defRPr>
      </a:lvl1pPr>
    </p:titleStyle>
    <p:bodyStyle>
      <a:lvl1pPr marL="0" indent="0" algn="l" defTabSz="914318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None/>
        <a:defRPr sz="2200" b="0" i="0" kern="1200">
          <a:solidFill>
            <a:schemeClr val="tx1"/>
          </a:solidFill>
          <a:latin typeface="CIBFont Sans" panose="020B0603020202020104" pitchFamily="34" charset="77"/>
          <a:ea typeface="+mn-ea"/>
          <a:cs typeface="+mn-cs"/>
        </a:defRPr>
      </a:lvl1pPr>
      <a:lvl2pPr marL="0" indent="0" algn="l" defTabSz="914318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4" orient="horz" pos="164">
          <p15:clr>
            <a:srgbClr val="F26B43"/>
          </p15:clr>
        </p15:guide>
        <p15:guide id="27" orient="horz" pos="4133">
          <p15:clr>
            <a:srgbClr val="F26B43"/>
          </p15:clr>
        </p15:guide>
        <p15:guide id="44">
          <p15:clr>
            <a:srgbClr val="F26B43"/>
          </p15:clr>
        </p15:guide>
        <p15:guide id="45" pos="7680">
          <p15:clr>
            <a:srgbClr val="F26B43"/>
          </p15:clr>
        </p15:guide>
        <p15:guide id="46" orient="horz">
          <p15:clr>
            <a:srgbClr val="F26B43"/>
          </p15:clr>
        </p15:guide>
        <p15:guide id="47" orient="horz" pos="4320">
          <p15:clr>
            <a:srgbClr val="F26B43"/>
          </p15:clr>
        </p15:guide>
        <p15:guide id="53" pos="166">
          <p15:clr>
            <a:srgbClr val="F26B43"/>
          </p15:clr>
        </p15:guide>
        <p15:guide id="54" pos="749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5F757CBA-9EC4-CC4C-84E3-62E310511310}"/>
              </a:ext>
            </a:extLst>
          </p:cNvPr>
          <p:cNvSpPr txBox="1">
            <a:spLocks/>
          </p:cNvSpPr>
          <p:nvPr/>
        </p:nvSpPr>
        <p:spPr>
          <a:xfrm>
            <a:off x="1599470" y="3141659"/>
            <a:ext cx="4099578" cy="11062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3800" b="1" dirty="0">
                <a:solidFill>
                  <a:schemeClr val="bg2"/>
                </a:solidFill>
                <a:latin typeface="CIBFont Sans" panose="020B0603020202020104" pitchFamily="34" charset="77"/>
              </a:rPr>
              <a:t>Talento B Junior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ACFEF09A-1356-EE4D-A63B-865C7CF1CD6F}"/>
              </a:ext>
            </a:extLst>
          </p:cNvPr>
          <p:cNvCxnSpPr>
            <a:cxnSpLocks/>
          </p:cNvCxnSpPr>
          <p:nvPr/>
        </p:nvCxnSpPr>
        <p:spPr>
          <a:xfrm>
            <a:off x="6096000" y="2763323"/>
            <a:ext cx="0" cy="1331354"/>
          </a:xfrm>
          <a:prstGeom prst="line">
            <a:avLst/>
          </a:prstGeom>
          <a:ln w="25400" cap="rnd">
            <a:solidFill>
              <a:schemeClr val="bg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A14E51A2-00CA-9E4E-A934-CE1DF4BC22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8005" y="3202450"/>
            <a:ext cx="3559545" cy="45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46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76D992B-9EA7-48F0-B117-431C371DC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269" y="384985"/>
            <a:ext cx="10209775" cy="47220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30703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E495DB8-B388-CB4C-BBB1-526DEE452B22}"/>
              </a:ext>
            </a:extLst>
          </p:cNvPr>
          <p:cNvSpPr txBox="1"/>
          <p:nvPr/>
        </p:nvSpPr>
        <p:spPr>
          <a:xfrm>
            <a:off x="2312351" y="1207643"/>
            <a:ext cx="7186298" cy="4176391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 algn="ctr">
              <a:spcBef>
                <a:spcPts val="1000"/>
              </a:spcBef>
            </a:pPr>
            <a:r>
              <a:rPr lang="es-CO" sz="3600" b="1" i="0" u="none" strike="noStrike" dirty="0">
                <a:solidFill>
                  <a:srgbClr val="FFFFFF"/>
                </a:solidFill>
                <a:effectLst/>
              </a:rPr>
              <a:t>RETO: Automatizar la lectura de los estados financieros para el análisis masivo de la salud financiera de los proveedores</a:t>
            </a:r>
          </a:p>
          <a:p>
            <a:pPr algn="ctr">
              <a:spcBef>
                <a:spcPts val="1000"/>
              </a:spcBef>
            </a:pPr>
            <a:r>
              <a:rPr lang="es-CO" sz="3600" b="1" dirty="0">
                <a:solidFill>
                  <a:srgbClr val="FFFFFF"/>
                </a:solidFill>
                <a:latin typeface="CIBFont Sans" panose="020B0603020202020104" pitchFamily="34" charset="77"/>
              </a:rPr>
              <a:t>-------------------------------------------</a:t>
            </a:r>
          </a:p>
          <a:p>
            <a:pPr algn="ctr">
              <a:spcBef>
                <a:spcPts val="1000"/>
              </a:spcBef>
            </a:pPr>
            <a:r>
              <a:rPr lang="es-CO" sz="3600" b="1" dirty="0">
                <a:solidFill>
                  <a:srgbClr val="FFFFFF"/>
                </a:solidFill>
                <a:latin typeface="CIBFont Sans" panose="020B0603020202020104" pitchFamily="34" charset="77"/>
              </a:rPr>
              <a:t>Centro de gestión de proveedores</a:t>
            </a:r>
            <a:endParaRPr lang="es-CO" sz="3400" b="1" dirty="0">
              <a:solidFill>
                <a:schemeClr val="bg2"/>
              </a:solidFill>
              <a:latin typeface="CIBFont Sans" panose="020B0603020202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79895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755BC624-0383-AF4A-81B7-A939579EFDAA}"/>
              </a:ext>
            </a:extLst>
          </p:cNvPr>
          <p:cNvSpPr/>
          <p:nvPr/>
        </p:nvSpPr>
        <p:spPr>
          <a:xfrm>
            <a:off x="965203" y="4976166"/>
            <a:ext cx="1057186" cy="455859"/>
          </a:xfrm>
          <a:prstGeom prst="roundRect">
            <a:avLst>
              <a:gd name="adj" fmla="val 50000"/>
            </a:avLst>
          </a:prstGeom>
          <a:solidFill>
            <a:srgbClr val="352F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148045E9-56B2-9849-BBDD-C9B1B14B15D7}"/>
              </a:ext>
            </a:extLst>
          </p:cNvPr>
          <p:cNvSpPr/>
          <p:nvPr/>
        </p:nvSpPr>
        <p:spPr>
          <a:xfrm>
            <a:off x="1533525" y="4465664"/>
            <a:ext cx="2059193" cy="455859"/>
          </a:xfrm>
          <a:prstGeom prst="roundRect">
            <a:avLst>
              <a:gd name="adj" fmla="val 50000"/>
            </a:avLst>
          </a:prstGeom>
          <a:solidFill>
            <a:srgbClr val="FF33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111A540C-1C4C-F646-8A84-796951A36CDA}"/>
              </a:ext>
            </a:extLst>
          </p:cNvPr>
          <p:cNvSpPr/>
          <p:nvPr/>
        </p:nvSpPr>
        <p:spPr>
          <a:xfrm>
            <a:off x="948882" y="3948358"/>
            <a:ext cx="2643836" cy="455859"/>
          </a:xfrm>
          <a:prstGeom prst="roundRect">
            <a:avLst>
              <a:gd name="adj" fmla="val 50000"/>
            </a:avLst>
          </a:prstGeom>
          <a:solidFill>
            <a:srgbClr val="FF6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ACFCB3B7-1701-7446-90C1-B477484B391F}"/>
              </a:ext>
            </a:extLst>
          </p:cNvPr>
          <p:cNvSpPr/>
          <p:nvPr/>
        </p:nvSpPr>
        <p:spPr>
          <a:xfrm>
            <a:off x="3214571" y="3444276"/>
            <a:ext cx="4138730" cy="455859"/>
          </a:xfrm>
          <a:prstGeom prst="roundRect">
            <a:avLst>
              <a:gd name="adj" fmla="val 50000"/>
            </a:avLst>
          </a:prstGeom>
          <a:solidFill>
            <a:srgbClr val="4AA2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BCA35172-3968-624E-82A1-C3C21DA97CD1}"/>
              </a:ext>
            </a:extLst>
          </p:cNvPr>
          <p:cNvSpPr/>
          <p:nvPr/>
        </p:nvSpPr>
        <p:spPr>
          <a:xfrm>
            <a:off x="4901081" y="2934161"/>
            <a:ext cx="4290537" cy="455859"/>
          </a:xfrm>
          <a:prstGeom prst="roundRect">
            <a:avLst>
              <a:gd name="adj" fmla="val 50000"/>
            </a:avLst>
          </a:prstGeom>
          <a:solidFill>
            <a:srgbClr val="47D7A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3037E056-DD32-A540-8876-3B3B92959751}"/>
              </a:ext>
            </a:extLst>
          </p:cNvPr>
          <p:cNvSpPr/>
          <p:nvPr/>
        </p:nvSpPr>
        <p:spPr>
          <a:xfrm>
            <a:off x="8213096" y="2423660"/>
            <a:ext cx="1956506" cy="455859"/>
          </a:xfrm>
          <a:prstGeom prst="roundRect">
            <a:avLst>
              <a:gd name="adj" fmla="val 50000"/>
            </a:avLst>
          </a:prstGeom>
          <a:solidFill>
            <a:srgbClr val="7A1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924D6C7A-301E-8C4C-9C0F-AFFAFE3668A7}"/>
              </a:ext>
            </a:extLst>
          </p:cNvPr>
          <p:cNvSpPr/>
          <p:nvPr/>
        </p:nvSpPr>
        <p:spPr>
          <a:xfrm>
            <a:off x="9745256" y="1910903"/>
            <a:ext cx="2152118" cy="455859"/>
          </a:xfrm>
          <a:prstGeom prst="roundRect">
            <a:avLst>
              <a:gd name="adj" fmla="val 50000"/>
            </a:avLst>
          </a:prstGeom>
          <a:solidFill>
            <a:srgbClr val="86703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A09085E-78AD-3E49-B6FC-901428F5F44E}"/>
              </a:ext>
            </a:extLst>
          </p:cNvPr>
          <p:cNvCxnSpPr/>
          <p:nvPr/>
        </p:nvCxnSpPr>
        <p:spPr>
          <a:xfrm flipV="1">
            <a:off x="2617218" y="3354071"/>
            <a:ext cx="0" cy="2664527"/>
          </a:xfrm>
          <a:prstGeom prst="line">
            <a:avLst/>
          </a:prstGeom>
          <a:ln w="22225">
            <a:solidFill>
              <a:srgbClr val="2C2A29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87ACAA18-33D0-C34D-8FFA-BF2518A834B7}"/>
              </a:ext>
            </a:extLst>
          </p:cNvPr>
          <p:cNvCxnSpPr/>
          <p:nvPr/>
        </p:nvCxnSpPr>
        <p:spPr>
          <a:xfrm flipV="1">
            <a:off x="4391025" y="1371052"/>
            <a:ext cx="0" cy="4647546"/>
          </a:xfrm>
          <a:prstGeom prst="line">
            <a:avLst/>
          </a:prstGeom>
          <a:ln w="22225">
            <a:solidFill>
              <a:srgbClr val="2C2A29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05E4A818-11AE-9D43-ACEF-AD893EA3362A}"/>
              </a:ext>
            </a:extLst>
          </p:cNvPr>
          <p:cNvCxnSpPr/>
          <p:nvPr/>
        </p:nvCxnSpPr>
        <p:spPr>
          <a:xfrm flipV="1">
            <a:off x="8213096" y="1288304"/>
            <a:ext cx="0" cy="4647546"/>
          </a:xfrm>
          <a:prstGeom prst="line">
            <a:avLst/>
          </a:prstGeom>
          <a:ln w="22225">
            <a:solidFill>
              <a:srgbClr val="2C2A29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3540A69D-2D37-F24A-8CB6-97C50E4B7A39}"/>
              </a:ext>
            </a:extLst>
          </p:cNvPr>
          <p:cNvCxnSpPr>
            <a:cxnSpLocks/>
          </p:cNvCxnSpPr>
          <p:nvPr/>
        </p:nvCxnSpPr>
        <p:spPr>
          <a:xfrm>
            <a:off x="227012" y="5633942"/>
            <a:ext cx="11732107" cy="0"/>
          </a:xfrm>
          <a:prstGeom prst="line">
            <a:avLst/>
          </a:prstGeom>
          <a:ln w="44450" cap="rnd">
            <a:solidFill>
              <a:srgbClr val="2C2A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86FFB65-34FA-9547-BE1F-8886F2858A3D}"/>
              </a:ext>
            </a:extLst>
          </p:cNvPr>
          <p:cNvSpPr txBox="1"/>
          <p:nvPr/>
        </p:nvSpPr>
        <p:spPr>
          <a:xfrm>
            <a:off x="1094723" y="5704058"/>
            <a:ext cx="1555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200" b="1" dirty="0">
                <a:solidFill>
                  <a:srgbClr val="2C2A29"/>
                </a:solidFill>
                <a:latin typeface="CIBFont Sans" panose="020B0603020202020104" pitchFamily="34" charset="77"/>
                <a:ea typeface="Calibri" charset="0"/>
                <a:cs typeface="Calibri" charset="0"/>
              </a:rPr>
              <a:t>Agosto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0971E40-DEE9-1F45-97F2-952BA45AC733}"/>
              </a:ext>
            </a:extLst>
          </p:cNvPr>
          <p:cNvSpPr txBox="1"/>
          <p:nvPr/>
        </p:nvSpPr>
        <p:spPr>
          <a:xfrm>
            <a:off x="2738067" y="5718256"/>
            <a:ext cx="1511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200" b="1" dirty="0">
                <a:solidFill>
                  <a:srgbClr val="2C2A29"/>
                </a:solidFill>
                <a:latin typeface="CIBFont Sans" panose="020B0603020202020104" pitchFamily="34" charset="77"/>
                <a:ea typeface="Calibri" charset="0"/>
                <a:cs typeface="Calibri" charset="0"/>
              </a:rPr>
              <a:t>Septiembre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02C2258-C048-834F-B3D1-31AFAD2C6BF9}"/>
              </a:ext>
            </a:extLst>
          </p:cNvPr>
          <p:cNvSpPr txBox="1"/>
          <p:nvPr/>
        </p:nvSpPr>
        <p:spPr>
          <a:xfrm>
            <a:off x="4466278" y="5730098"/>
            <a:ext cx="1490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200" b="1" dirty="0">
                <a:solidFill>
                  <a:srgbClr val="2C2A29"/>
                </a:solidFill>
                <a:latin typeface="CIBFont Sans" panose="020B0603020202020104" pitchFamily="34" charset="77"/>
                <a:ea typeface="Calibri" charset="0"/>
                <a:cs typeface="Calibri" charset="0"/>
              </a:rPr>
              <a:t>Octubre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9943B30B-2263-744D-8AC7-02A919BF0B6E}"/>
              </a:ext>
            </a:extLst>
          </p:cNvPr>
          <p:cNvSpPr txBox="1"/>
          <p:nvPr/>
        </p:nvSpPr>
        <p:spPr>
          <a:xfrm>
            <a:off x="10169602" y="1981135"/>
            <a:ext cx="1894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solidFill>
                  <a:srgbClr val="2C2A29"/>
                </a:solidFill>
                <a:latin typeface="CIBFont Sans Light" panose="020B0603020202020104" pitchFamily="34" charset="77"/>
                <a:ea typeface="Calibri" charset="0"/>
                <a:cs typeface="Calibri" charset="0"/>
              </a:rPr>
              <a:t>Salida a Producción </a:t>
            </a:r>
          </a:p>
        </p:txBody>
      </p:sp>
      <p:sp>
        <p:nvSpPr>
          <p:cNvPr id="66" name="Marcador de texto 6">
            <a:extLst>
              <a:ext uri="{FF2B5EF4-FFF2-40B4-BE49-F238E27FC236}">
                <a16:creationId xmlns:a16="http://schemas.microsoft.com/office/drawing/2014/main" id="{63F6FDBE-C281-E941-90D7-EBEF76633710}"/>
              </a:ext>
            </a:extLst>
          </p:cNvPr>
          <p:cNvSpPr txBox="1">
            <a:spLocks/>
          </p:cNvSpPr>
          <p:nvPr/>
        </p:nvSpPr>
        <p:spPr>
          <a:xfrm>
            <a:off x="735869" y="804996"/>
            <a:ext cx="4807606" cy="9511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b="1" dirty="0">
                <a:solidFill>
                  <a:srgbClr val="2C2A29"/>
                </a:solidFill>
                <a:latin typeface="CIBFont Sans" panose="020B0603020202020104" pitchFamily="34" charset="77"/>
              </a:rPr>
              <a:t>Cronograma Etapa Junior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265981BD-B5A3-2A40-B76A-3E6AF788640C}"/>
              </a:ext>
            </a:extLst>
          </p:cNvPr>
          <p:cNvSpPr txBox="1"/>
          <p:nvPr/>
        </p:nvSpPr>
        <p:spPr>
          <a:xfrm>
            <a:off x="8345912" y="5682614"/>
            <a:ext cx="1490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200" b="1" dirty="0">
                <a:solidFill>
                  <a:srgbClr val="2C2A29"/>
                </a:solidFill>
                <a:latin typeface="CIBFont Sans" panose="020B0603020202020104" pitchFamily="34" charset="77"/>
                <a:ea typeface="Calibri" charset="0"/>
                <a:cs typeface="Calibri" charset="0"/>
              </a:rPr>
              <a:t>Diciembre</a:t>
            </a: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9AD7F946-9F96-A24E-A40F-712C4AFF0414}"/>
              </a:ext>
            </a:extLst>
          </p:cNvPr>
          <p:cNvSpPr txBox="1"/>
          <p:nvPr/>
        </p:nvSpPr>
        <p:spPr>
          <a:xfrm>
            <a:off x="8575242" y="2514844"/>
            <a:ext cx="1514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solidFill>
                  <a:schemeClr val="bg1"/>
                </a:solidFill>
                <a:latin typeface="CIBFont Sans Light" panose="020B0603020202020104" pitchFamily="34" charset="77"/>
                <a:ea typeface="Calibri" charset="0"/>
                <a:cs typeface="Calibri" charset="0"/>
              </a:rPr>
              <a:t>Correcciones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2CD0F2F3-11EB-3A4D-863F-2A7621F1D41E}"/>
              </a:ext>
            </a:extLst>
          </p:cNvPr>
          <p:cNvSpPr txBox="1"/>
          <p:nvPr/>
        </p:nvSpPr>
        <p:spPr>
          <a:xfrm>
            <a:off x="5543475" y="3001751"/>
            <a:ext cx="3285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solidFill>
                  <a:srgbClr val="2C2A29"/>
                </a:solidFill>
                <a:latin typeface="CIBFont Sans Light" panose="020B0603020202020104" pitchFamily="34" charset="77"/>
                <a:ea typeface="Calibri" charset="0"/>
                <a:cs typeface="Calibri" charset="0"/>
              </a:rPr>
              <a:t>Elaboración de pruebas en desarrollo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8908F529-6B6B-1B40-A8D9-D7E54575D6D1}"/>
              </a:ext>
            </a:extLst>
          </p:cNvPr>
          <p:cNvSpPr txBox="1"/>
          <p:nvPr/>
        </p:nvSpPr>
        <p:spPr>
          <a:xfrm>
            <a:off x="1296775" y="4007804"/>
            <a:ext cx="2273373" cy="317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solidFill>
                  <a:srgbClr val="2C2A29"/>
                </a:solidFill>
                <a:latin typeface="CIBFont Sans Light" panose="020B0603020202020104" pitchFamily="34" charset="77"/>
                <a:ea typeface="Calibri" charset="0"/>
                <a:cs typeface="Calibri" charset="0"/>
              </a:rPr>
              <a:t>Elaboración del diccionario</a:t>
            </a:r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069CD4A6-4B84-8742-A6E2-FD19C89D6402}"/>
              </a:ext>
            </a:extLst>
          </p:cNvPr>
          <p:cNvSpPr txBox="1"/>
          <p:nvPr/>
        </p:nvSpPr>
        <p:spPr>
          <a:xfrm>
            <a:off x="3537591" y="3515255"/>
            <a:ext cx="3469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solidFill>
                  <a:srgbClr val="2C2A29"/>
                </a:solidFill>
                <a:latin typeface="CIBFont Sans Light" panose="020B0603020202020104" pitchFamily="34" charset="77"/>
                <a:ea typeface="Calibri" charset="0"/>
                <a:cs typeface="Calibri" charset="0"/>
              </a:rPr>
              <a:t> Elaboración del código para le extracción</a:t>
            </a:r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E979C9A9-A546-DD4E-B3FA-DAF8C1EF10CE}"/>
              </a:ext>
            </a:extLst>
          </p:cNvPr>
          <p:cNvSpPr txBox="1"/>
          <p:nvPr/>
        </p:nvSpPr>
        <p:spPr>
          <a:xfrm>
            <a:off x="1617389" y="4527431"/>
            <a:ext cx="4216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solidFill>
                  <a:schemeClr val="bg1"/>
                </a:solidFill>
                <a:latin typeface="CIBFont Sans Light" panose="020B0603020202020104" pitchFamily="34" charset="77"/>
                <a:ea typeface="Calibri" charset="0"/>
                <a:cs typeface="Calibri" charset="0"/>
              </a:rPr>
              <a:t>Validación de accesos</a:t>
            </a:r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0493A2B6-D2EC-124F-BBC8-C2B1B9A1014B}"/>
              </a:ext>
            </a:extLst>
          </p:cNvPr>
          <p:cNvSpPr txBox="1"/>
          <p:nvPr/>
        </p:nvSpPr>
        <p:spPr>
          <a:xfrm>
            <a:off x="973046" y="5056669"/>
            <a:ext cx="4216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solidFill>
                  <a:schemeClr val="bg1"/>
                </a:solidFill>
                <a:latin typeface="CIBFont Sans Light" panose="020B0603020202020104" pitchFamily="34" charset="77"/>
                <a:ea typeface="Calibri" charset="0"/>
                <a:cs typeface="Calibri" charset="0"/>
              </a:rPr>
              <a:t>Diagnostico</a:t>
            </a:r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0D32E6E-6797-43DF-9EA3-87F3AA7041D3}"/>
              </a:ext>
            </a:extLst>
          </p:cNvPr>
          <p:cNvCxnSpPr/>
          <p:nvPr/>
        </p:nvCxnSpPr>
        <p:spPr>
          <a:xfrm flipV="1">
            <a:off x="6255532" y="1333511"/>
            <a:ext cx="0" cy="4647546"/>
          </a:xfrm>
          <a:prstGeom prst="line">
            <a:avLst/>
          </a:prstGeom>
          <a:ln w="22225">
            <a:solidFill>
              <a:srgbClr val="2C2A29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1EBA5B9D-7FEE-4193-BF80-782722B38ECA}"/>
              </a:ext>
            </a:extLst>
          </p:cNvPr>
          <p:cNvCxnSpPr/>
          <p:nvPr/>
        </p:nvCxnSpPr>
        <p:spPr>
          <a:xfrm flipV="1">
            <a:off x="10169611" y="1288304"/>
            <a:ext cx="0" cy="4647546"/>
          </a:xfrm>
          <a:prstGeom prst="line">
            <a:avLst/>
          </a:prstGeom>
          <a:ln w="22225">
            <a:solidFill>
              <a:srgbClr val="2C2A29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:a16="http://schemas.microsoft.com/office/drawing/2014/main" id="{B8477A6D-BE46-437E-B561-25A26DBCBEFB}"/>
              </a:ext>
            </a:extLst>
          </p:cNvPr>
          <p:cNvSpPr txBox="1"/>
          <p:nvPr/>
        </p:nvSpPr>
        <p:spPr>
          <a:xfrm>
            <a:off x="6276271" y="5679533"/>
            <a:ext cx="1490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200" b="1" dirty="0">
                <a:solidFill>
                  <a:srgbClr val="2C2A29"/>
                </a:solidFill>
                <a:latin typeface="CIBFont Sans" panose="020B0603020202020104" pitchFamily="34" charset="77"/>
                <a:ea typeface="Calibri" charset="0"/>
                <a:cs typeface="Calibri" charset="0"/>
              </a:rPr>
              <a:t>Noviembre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202B612F-2A9C-407C-B6D0-97B5BCAFBB4A}"/>
              </a:ext>
            </a:extLst>
          </p:cNvPr>
          <p:cNvSpPr txBox="1"/>
          <p:nvPr/>
        </p:nvSpPr>
        <p:spPr>
          <a:xfrm>
            <a:off x="10249521" y="5676782"/>
            <a:ext cx="1490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200" b="1" dirty="0">
                <a:solidFill>
                  <a:srgbClr val="2C2A29"/>
                </a:solidFill>
                <a:latin typeface="CIBFont Sans" panose="020B0603020202020104" pitchFamily="34" charset="77"/>
                <a:ea typeface="Calibri" charset="0"/>
                <a:cs typeface="Calibri" charset="0"/>
              </a:rPr>
              <a:t>Enero</a:t>
            </a:r>
          </a:p>
        </p:txBody>
      </p:sp>
      <p:sp>
        <p:nvSpPr>
          <p:cNvPr id="34" name="Rectángulo redondeado 1">
            <a:extLst>
              <a:ext uri="{FF2B5EF4-FFF2-40B4-BE49-F238E27FC236}">
                <a16:creationId xmlns:a16="http://schemas.microsoft.com/office/drawing/2014/main" id="{DA864AA8-A552-4573-A18B-894980A3358B}"/>
              </a:ext>
            </a:extLst>
          </p:cNvPr>
          <p:cNvSpPr/>
          <p:nvPr/>
        </p:nvSpPr>
        <p:spPr>
          <a:xfrm>
            <a:off x="10247462" y="1335859"/>
            <a:ext cx="1816439" cy="455859"/>
          </a:xfrm>
          <a:prstGeom prst="roundRect">
            <a:avLst>
              <a:gd name="adj" fmla="val 50000"/>
            </a:avLst>
          </a:prstGeom>
          <a:solidFill>
            <a:srgbClr val="352F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0FDF2836-7A1E-4B90-A655-2F06372ABA85}"/>
              </a:ext>
            </a:extLst>
          </p:cNvPr>
          <p:cNvSpPr txBox="1"/>
          <p:nvPr/>
        </p:nvSpPr>
        <p:spPr>
          <a:xfrm>
            <a:off x="10414002" y="1409899"/>
            <a:ext cx="1649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solidFill>
                  <a:schemeClr val="bg1"/>
                </a:solidFill>
                <a:latin typeface="CIBFont Sans Light" panose="020B0603020202020104" pitchFamily="34" charset="77"/>
                <a:ea typeface="Calibri" charset="0"/>
                <a:cs typeface="Calibri" charset="0"/>
              </a:rPr>
              <a:t>Acompañamiento</a:t>
            </a: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54DB63C8-8768-4DEE-8333-386248254BD5}"/>
              </a:ext>
            </a:extLst>
          </p:cNvPr>
          <p:cNvCxnSpPr>
            <a:cxnSpLocks/>
          </p:cNvCxnSpPr>
          <p:nvPr/>
        </p:nvCxnSpPr>
        <p:spPr>
          <a:xfrm>
            <a:off x="5103608" y="1371052"/>
            <a:ext cx="0" cy="4886873"/>
          </a:xfrm>
          <a:prstGeom prst="line">
            <a:avLst/>
          </a:prstGeom>
          <a:ln w="28575" cap="flat" cmpd="sng" algn="ctr">
            <a:solidFill>
              <a:schemeClr val="accent6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80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71" grpId="0"/>
      <p:bldP spid="72" grpId="0"/>
      <p:bldP spid="73" grpId="0"/>
      <p:bldP spid="74" grpId="0"/>
      <p:bldP spid="75" grpId="0"/>
      <p:bldP spid="76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4831A88E-0DFA-DC42-AEC6-353A8309B363}"/>
              </a:ext>
            </a:extLst>
          </p:cNvPr>
          <p:cNvGrpSpPr/>
          <p:nvPr/>
        </p:nvGrpSpPr>
        <p:grpSpPr>
          <a:xfrm>
            <a:off x="765220" y="1453656"/>
            <a:ext cx="10321881" cy="5335682"/>
            <a:chOff x="711697" y="1461376"/>
            <a:chExt cx="10321881" cy="5335682"/>
          </a:xfrm>
        </p:grpSpPr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6720C986-8035-E34C-B3C8-5083DA796175}"/>
                </a:ext>
              </a:extLst>
            </p:cNvPr>
            <p:cNvSpPr txBox="1"/>
            <p:nvPr/>
          </p:nvSpPr>
          <p:spPr>
            <a:xfrm>
              <a:off x="5511802" y="1461376"/>
              <a:ext cx="5521776" cy="5335682"/>
            </a:xfrm>
            <a:prstGeom prst="rect">
              <a:avLst/>
            </a:prstGeom>
            <a:noFill/>
          </p:spPr>
          <p:txBody>
            <a:bodyPr wrap="square" lIns="0" tIns="36000" rIns="216000" bIns="36000" rtlCol="0">
              <a:spAutoFit/>
            </a:bodyPr>
            <a:lstStyle/>
            <a:p>
              <a:pPr marL="228600" lvl="0" indent="-228600" defTabSz="914400">
                <a:buFontTx/>
                <a:buAutoNum type="arabicPeriod"/>
                <a:defRPr/>
              </a:pPr>
              <a:r>
                <a:rPr lang="es-CO" dirty="0">
                  <a:solidFill>
                    <a:schemeClr val="bg2"/>
                  </a:solidFill>
                  <a:latin typeface="CIBFont Sans Book" panose="020B0603020202020104" pitchFamily="34" charset="77"/>
                </a:rPr>
                <a:t>Transformación de formato de salida para CrediLens.</a:t>
              </a:r>
            </a:p>
            <a:p>
              <a:pPr marL="228600" lvl="0" indent="-228600" defTabSz="914400">
                <a:buFontTx/>
                <a:buAutoNum type="arabicPeriod"/>
                <a:defRPr/>
              </a:pPr>
              <a:endParaRPr lang="es-CO" dirty="0">
                <a:solidFill>
                  <a:schemeClr val="bg2"/>
                </a:solidFill>
                <a:latin typeface="CIBFont Sans Book" panose="020B0603020202020104" pitchFamily="34" charset="77"/>
              </a:endParaRPr>
            </a:p>
            <a:p>
              <a:pPr marL="228600" lvl="0" indent="-228600" defTabSz="914400">
                <a:buFontTx/>
                <a:buAutoNum type="arabicPeriod"/>
                <a:defRPr/>
              </a:pPr>
              <a:r>
                <a:rPr lang="es-CO" dirty="0">
                  <a:solidFill>
                    <a:schemeClr val="bg2"/>
                  </a:solidFill>
                  <a:latin typeface="CIBFont Sans Book" panose="020B0603020202020104" pitchFamily="34" charset="77"/>
                </a:rPr>
                <a:t>Conexión de tablas de la LZ para verificar si los proveedores ya están reclasificados en CrediLens.</a:t>
              </a:r>
            </a:p>
            <a:p>
              <a:pPr marL="228600" lvl="0" indent="-228600" defTabSz="914400">
                <a:buFontTx/>
                <a:buAutoNum type="arabicPeriod"/>
                <a:defRPr/>
              </a:pPr>
              <a:endParaRPr lang="es-CO" dirty="0">
                <a:solidFill>
                  <a:schemeClr val="bg2"/>
                </a:solidFill>
                <a:latin typeface="CIBFont Sans Book" panose="020B0603020202020104" pitchFamily="34" charset="77"/>
              </a:endParaRPr>
            </a:p>
            <a:p>
              <a:pPr marL="228600" lvl="0" indent="-228600" defTabSz="914400">
                <a:buFontTx/>
                <a:buAutoNum type="arabicPeriod"/>
                <a:defRPr/>
              </a:pPr>
              <a:r>
                <a:rPr lang="es-CO" dirty="0">
                  <a:solidFill>
                    <a:schemeClr val="bg2"/>
                  </a:solidFill>
                  <a:latin typeface="CIBFont Sans Book" panose="020B0603020202020104" pitchFamily="34" charset="77"/>
                </a:rPr>
                <a:t>Conexión del software con la base de datos de super sociedades para los proveedores que tengan cargados los estados financieros en esta plataforma.</a:t>
              </a:r>
            </a:p>
            <a:p>
              <a:pPr marL="228600" lvl="0" indent="-228600" defTabSz="914400">
                <a:buFontTx/>
                <a:buAutoNum type="arabicPeriod"/>
                <a:defRPr/>
              </a:pPr>
              <a:endParaRPr lang="es-CO" dirty="0">
                <a:solidFill>
                  <a:schemeClr val="bg2"/>
                </a:solidFill>
                <a:latin typeface="CIBFont Sans Book" panose="020B0603020202020104" pitchFamily="34" charset="77"/>
              </a:endParaRPr>
            </a:p>
            <a:p>
              <a:pPr marL="228600" lvl="0" indent="-228600" defTabSz="914400">
                <a:buFontTx/>
                <a:buAutoNum type="arabicPeriod"/>
                <a:defRPr/>
              </a:pPr>
              <a:r>
                <a:rPr lang="es-CO" dirty="0">
                  <a:solidFill>
                    <a:schemeClr val="bg2"/>
                  </a:solidFill>
                  <a:latin typeface="CIBFont Sans Book" panose="020B0603020202020104" pitchFamily="34" charset="77"/>
                </a:rPr>
                <a:t>Creación de interfaz grafica para mostrar indicadores y datos que no estén en el reporte de CrediLens.</a:t>
              </a:r>
            </a:p>
            <a:p>
              <a:pPr marL="228600" lvl="0" indent="-228600" defTabSz="914400">
                <a:buFontTx/>
                <a:buAutoNum type="arabicPeriod"/>
                <a:defRPr/>
              </a:pPr>
              <a:endParaRPr lang="es-CO" dirty="0">
                <a:solidFill>
                  <a:schemeClr val="bg2"/>
                </a:solidFill>
                <a:latin typeface="CIBFont Sans Book" panose="020B0603020202020104" pitchFamily="34" charset="77"/>
              </a:endParaRPr>
            </a:p>
            <a:p>
              <a:pPr marL="228600" lvl="0" indent="-228600" defTabSz="914400">
                <a:buFontTx/>
                <a:buAutoNum type="arabicPeriod"/>
                <a:defRPr/>
              </a:pPr>
              <a:r>
                <a:rPr lang="es-CO" dirty="0">
                  <a:solidFill>
                    <a:schemeClr val="bg2"/>
                  </a:solidFill>
                  <a:latin typeface="CIBFont Sans Book" panose="020B0603020202020104" pitchFamily="34" charset="77"/>
                </a:rPr>
                <a:t>Reutilizar el software para automatizar tareas en las que puede ser útil.</a:t>
              </a:r>
            </a:p>
            <a:p>
              <a:pPr marL="228600" lvl="0" indent="-228600" defTabSz="914400">
                <a:buFontTx/>
                <a:buAutoNum type="arabicPeriod"/>
                <a:defRPr/>
              </a:pPr>
              <a:endParaRPr lang="es-CO" dirty="0">
                <a:solidFill>
                  <a:schemeClr val="bg2"/>
                </a:solidFill>
                <a:latin typeface="CIBFont Sans Book" panose="020B0603020202020104" pitchFamily="34" charset="77"/>
              </a:endParaRPr>
            </a:p>
            <a:p>
              <a:pPr defTabSz="914400">
                <a:defRPr/>
              </a:pPr>
              <a:endParaRPr lang="es-CO" dirty="0">
                <a:solidFill>
                  <a:schemeClr val="bg2"/>
                </a:solidFill>
                <a:latin typeface="CIBFont Sans Book" panose="020B0603020202020104" pitchFamily="34" charset="77"/>
              </a:endParaRPr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D9BFDCBD-584E-9B41-9412-3B972EFF3CB2}"/>
                </a:ext>
              </a:extLst>
            </p:cNvPr>
            <p:cNvSpPr/>
            <p:nvPr/>
          </p:nvSpPr>
          <p:spPr>
            <a:xfrm>
              <a:off x="711697" y="1927465"/>
              <a:ext cx="4622303" cy="7335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5000"/>
                </a:lnSpc>
              </a:pPr>
              <a:r>
                <a:rPr lang="es-ES" sz="4800" b="1" dirty="0">
                  <a:solidFill>
                    <a:schemeClr val="bg2"/>
                  </a:solidFill>
                  <a:latin typeface="CIBFont Sans" panose="020B0603020202020104" pitchFamily="34" charset="77"/>
                </a:rPr>
                <a:t>P</a:t>
              </a:r>
              <a:r>
                <a:rPr lang="es-CO" sz="4800" b="1" dirty="0">
                  <a:solidFill>
                    <a:schemeClr val="bg2"/>
                  </a:solidFill>
                  <a:latin typeface="CIBFont Sans" panose="020B0603020202020104" pitchFamily="34" charset="77"/>
                </a:rPr>
                <a:t>asas a seguir</a:t>
              </a:r>
            </a:p>
          </p:txBody>
        </p:sp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D9CDB61B-E3E1-7244-AB5E-B653A2628321}"/>
                </a:ext>
              </a:extLst>
            </p:cNvPr>
            <p:cNvSpPr/>
            <p:nvPr/>
          </p:nvSpPr>
          <p:spPr>
            <a:xfrm>
              <a:off x="775197" y="1464978"/>
              <a:ext cx="36920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CO" dirty="0">
                  <a:solidFill>
                    <a:schemeClr val="bg2"/>
                  </a:solidFill>
                  <a:latin typeface="CIBFont Sans" panose="020B0603020202020104" pitchFamily="34" charset="77"/>
                </a:rPr>
                <a:t>Pases a seguir para finalizar el reto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7644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Tabla&#10;&#10;Descripción generada automáticamente">
            <a:extLst>
              <a:ext uri="{FF2B5EF4-FFF2-40B4-BE49-F238E27FC236}">
                <a16:creationId xmlns:a16="http://schemas.microsoft.com/office/drawing/2014/main" id="{49E88D87-450E-4055-98B8-CFF07773E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75" y="287675"/>
            <a:ext cx="5310344" cy="3935003"/>
          </a:xfrm>
          <a:prstGeom prst="rect">
            <a:avLst/>
          </a:prstGeom>
        </p:spPr>
      </p:pic>
      <p:pic>
        <p:nvPicPr>
          <p:cNvPr id="6" name="Imagen 5" descr="Imagen que contiene Tabla&#10;&#10;Descripción generada automáticamente">
            <a:extLst>
              <a:ext uri="{FF2B5EF4-FFF2-40B4-BE49-F238E27FC236}">
                <a16:creationId xmlns:a16="http://schemas.microsoft.com/office/drawing/2014/main" id="{F7881696-44DF-4F4E-B684-8A5EA7B41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54" y="2414428"/>
            <a:ext cx="5540472" cy="41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989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magen que contiene Tabla&#10;&#10;Descripción generada automáticamente">
            <a:extLst>
              <a:ext uri="{FF2B5EF4-FFF2-40B4-BE49-F238E27FC236}">
                <a16:creationId xmlns:a16="http://schemas.microsoft.com/office/drawing/2014/main" id="{3E6C09D0-48FF-4CD9-AAF2-8A4206171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56" y="164387"/>
            <a:ext cx="5716546" cy="4236002"/>
          </a:xfrm>
          <a:prstGeom prst="rect">
            <a:avLst/>
          </a:prstGeom>
        </p:spPr>
      </p:pic>
      <p:pic>
        <p:nvPicPr>
          <p:cNvPr id="4" name="Imagen 3" descr="Escala de tiempo&#10;&#10;Descripción generada automáticamente">
            <a:extLst>
              <a:ext uri="{FF2B5EF4-FFF2-40B4-BE49-F238E27FC236}">
                <a16:creationId xmlns:a16="http://schemas.microsoft.com/office/drawing/2014/main" id="{AB3DB05D-90B1-4D01-9097-5EB03C15B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698" y="2344596"/>
            <a:ext cx="5716546" cy="423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67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Escala de tiempo&#10;&#10;Descripción generada automáticamente">
            <a:extLst>
              <a:ext uri="{FF2B5EF4-FFF2-40B4-BE49-F238E27FC236}">
                <a16:creationId xmlns:a16="http://schemas.microsoft.com/office/drawing/2014/main" id="{53567168-7A29-4A3E-826A-2F0FD20A9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53" y="1637641"/>
            <a:ext cx="4591223" cy="340212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CB76394-7A44-42C8-9E56-19FE9F457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206" y="1637641"/>
            <a:ext cx="6822041" cy="3402129"/>
          </a:xfrm>
          <a:prstGeom prst="rect">
            <a:avLst/>
          </a:prstGeom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E25E5B8E-99EB-4352-9284-F18753A1F66A}"/>
              </a:ext>
            </a:extLst>
          </p:cNvPr>
          <p:cNvCxnSpPr>
            <a:cxnSpLocks/>
          </p:cNvCxnSpPr>
          <p:nvPr/>
        </p:nvCxnSpPr>
        <p:spPr>
          <a:xfrm>
            <a:off x="4989308" y="395287"/>
            <a:ext cx="0" cy="6067425"/>
          </a:xfrm>
          <a:prstGeom prst="line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779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5F757CBA-9EC4-CC4C-84E3-62E310511310}"/>
              </a:ext>
            </a:extLst>
          </p:cNvPr>
          <p:cNvSpPr txBox="1">
            <a:spLocks/>
          </p:cNvSpPr>
          <p:nvPr/>
        </p:nvSpPr>
        <p:spPr>
          <a:xfrm>
            <a:off x="1599470" y="3141659"/>
            <a:ext cx="4099578" cy="11062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3800" b="1" dirty="0">
                <a:solidFill>
                  <a:schemeClr val="bg2"/>
                </a:solidFill>
                <a:latin typeface="CIBFont Sans" panose="020B0603020202020104" pitchFamily="34" charset="77"/>
              </a:rPr>
              <a:t>Talento B Junior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ACFEF09A-1356-EE4D-A63B-865C7CF1CD6F}"/>
              </a:ext>
            </a:extLst>
          </p:cNvPr>
          <p:cNvCxnSpPr>
            <a:cxnSpLocks/>
          </p:cNvCxnSpPr>
          <p:nvPr/>
        </p:nvCxnSpPr>
        <p:spPr>
          <a:xfrm>
            <a:off x="6096000" y="2763323"/>
            <a:ext cx="0" cy="1331354"/>
          </a:xfrm>
          <a:prstGeom prst="line">
            <a:avLst/>
          </a:prstGeom>
          <a:ln w="25400" cap="rnd">
            <a:solidFill>
              <a:schemeClr val="bg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A14E51A2-00CA-9E4E-A934-CE1DF4BC22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8005" y="3202450"/>
            <a:ext cx="3559545" cy="45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333124"/>
      </p:ext>
    </p:extLst>
  </p:cSld>
  <p:clrMapOvr>
    <a:masterClrMapping/>
  </p:clrMapOvr>
</p:sld>
</file>

<file path=ppt/theme/theme1.xml><?xml version="1.0" encoding="utf-8"?>
<a:theme xmlns:a="http://schemas.openxmlformats.org/drawingml/2006/main" name="BANCOLOMBIA">
  <a:themeElements>
    <a:clrScheme name="Personalizados 3">
      <a:dk1>
        <a:srgbClr val="2C2A28"/>
      </a:dk1>
      <a:lt1>
        <a:srgbClr val="F7F7F7"/>
      </a:lt1>
      <a:dk2>
        <a:srgbClr val="222222"/>
      </a:dk2>
      <a:lt2>
        <a:srgbClr val="FEFFFF"/>
      </a:lt2>
      <a:accent1>
        <a:srgbClr val="FDD923"/>
      </a:accent1>
      <a:accent2>
        <a:srgbClr val="0BA682"/>
      </a:accent2>
      <a:accent3>
        <a:srgbClr val="F5B6CD"/>
      </a:accent3>
      <a:accent4>
        <a:srgbClr val="00CBE9"/>
      </a:accent4>
      <a:accent5>
        <a:srgbClr val="8E62CC"/>
      </a:accent5>
      <a:accent6>
        <a:srgbClr val="FF7E41"/>
      </a:accent6>
      <a:hlink>
        <a:srgbClr val="ABA59C"/>
      </a:hlink>
      <a:folHlink>
        <a:srgbClr val="FDD923"/>
      </a:folHlink>
    </a:clrScheme>
    <a:fontScheme name="Montserrat_OpenSans">
      <a:majorFont>
        <a:latin typeface="Montserrat-Bold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36000" rIns="216000" bIns="36000" rtlCol="0">
        <a:spAutoFit/>
      </a:bodyPr>
      <a:lstStyle>
        <a:defPPr>
          <a:lnSpc>
            <a:spcPct val="130000"/>
          </a:lnSpc>
          <a:spcBef>
            <a:spcPts val="1000"/>
          </a:spcBef>
          <a:defRPr sz="14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C-Plantilla PPT_GENERICA-X4BANCOS-V2" id="{E65D6C1D-F9A5-A245-8058-B0F4A8D322B2}" vid="{2A006A32-4FF4-8743-A87E-26F6A76AA0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E491A3657D62D4AB08B5DB664AA207E" ma:contentTypeVersion="12" ma:contentTypeDescription="Crear nuevo documento." ma:contentTypeScope="" ma:versionID="3d0765de3c7a1e0c6d44b0c23ccb25fc">
  <xsd:schema xmlns:xsd="http://www.w3.org/2001/XMLSchema" xmlns:xs="http://www.w3.org/2001/XMLSchema" xmlns:p="http://schemas.microsoft.com/office/2006/metadata/properties" xmlns:ns1="http://schemas.microsoft.com/sharepoint/v3" xmlns:ns2="129c0407-590f-4d5f-a629-a34a176deeae" xmlns:ns3="7a66b281-8cc6-4b2f-bcfb-3bb3027ddb1a" targetNamespace="http://schemas.microsoft.com/office/2006/metadata/properties" ma:root="true" ma:fieldsID="1520ac3ef2f57ab44de8cdd0081a166e" ns1:_="" ns2:_="" ns3:_="">
    <xsd:import namespace="http://schemas.microsoft.com/sharepoint/v3"/>
    <xsd:import namespace="129c0407-590f-4d5f-a629-a34a176deeae"/>
    <xsd:import namespace="7a66b281-8cc6-4b2f-bcfb-3bb3027ddb1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7" nillable="true" ma:displayName="Propiedades de la Directiva de cumplimiento unificado" ma:hidden="true" ma:internalName="_ip_UnifiedCompliancePolicyProperties">
      <xsd:simpleType>
        <xsd:restriction base="dms:Note"/>
      </xsd:simpleType>
    </xsd:element>
    <xsd:element name="_ip_UnifiedCompliancePolicyUIAction" ma:index="18" nillable="true" ma:displayName="Acción de IU de la Directiva de cumplimiento unificado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9c0407-590f-4d5f-a629-a34a176dee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66b281-8cc6-4b2f-bcfb-3bb3027ddb1a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>0</_ip_UnifiedCompliancePolicyUIAction>
    <_ip_UnifiedCompliancePolicyProperties xmlns="http://schemas.microsoft.com/sharepoint/v3" xsi:nil="true"/>
    <SharedWithUsers xmlns="7a66b281-8cc6-4b2f-bcfb-3bb3027ddb1a">
      <UserInfo>
        <DisplayName>Diana Carolina Correa Lopez</DisplayName>
        <AccountId>4381</AccountId>
        <AccountType/>
      </UserInfo>
      <UserInfo>
        <DisplayName>Brayan Alejandro Perez Medina</DisplayName>
        <AccountId>38418</AccountId>
        <AccountType/>
      </UserInfo>
      <UserInfo>
        <DisplayName>Paula Andrea Jaramillo Duarte</DisplayName>
        <AccountId>15120</AccountId>
        <AccountType/>
      </UserInfo>
      <UserInfo>
        <DisplayName>Luz Yanneth David Arteaga</DisplayName>
        <AccountId>8770</AccountId>
        <AccountType/>
      </UserInfo>
      <UserInfo>
        <DisplayName>Veronica Doria Ortiz</DisplayName>
        <AccountId>38186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315DFFA-1EB9-4CE1-ACD0-CEEF9508817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129c0407-590f-4d5f-a629-a34a176deeae"/>
    <ds:schemaRef ds:uri="7a66b281-8cc6-4b2f-bcfb-3bb3027ddb1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8E751C-15BB-4E28-AA51-3502F03E295E}">
  <ds:schemaRefs>
    <ds:schemaRef ds:uri="http://schemas.microsoft.com/office/2006/metadata/properties"/>
    <ds:schemaRef ds:uri="http://purl.org/dc/elements/1.1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purl.org/dc/dcmitype/"/>
    <ds:schemaRef ds:uri="7a66b281-8cc6-4b2f-bcfb-3bb3027ddb1a"/>
    <ds:schemaRef ds:uri="129c0407-590f-4d5f-a629-a34a176deeae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C51C31BD-03FB-4972-B1D1-2FD27F00779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YDRAY-BC-Plantilla-PPT_GENERICA-X4BANCOS-V2</Template>
  <TotalTime>1343</TotalTime>
  <Words>156</Words>
  <Application>Microsoft Office PowerPoint</Application>
  <PresentationFormat>Panorámica</PresentationFormat>
  <Paragraphs>31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6" baseType="lpstr">
      <vt:lpstr>Arial</vt:lpstr>
      <vt:lpstr>CIBFont Sans</vt:lpstr>
      <vt:lpstr>CIBFont Sans Book</vt:lpstr>
      <vt:lpstr>CIBFont Sans Light</vt:lpstr>
      <vt:lpstr>CIBFont Sans Regular</vt:lpstr>
      <vt:lpstr>Open Sans</vt:lpstr>
      <vt:lpstr>BANCOLOMBIA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Marcela Botero Alvarez</dc:creator>
  <cp:keywords/>
  <dc:description/>
  <cp:lastModifiedBy>Edisson Penagos Ospina</cp:lastModifiedBy>
  <cp:revision>12</cp:revision>
  <cp:lastPrinted>2021-02-12T21:54:34Z</cp:lastPrinted>
  <dcterms:created xsi:type="dcterms:W3CDTF">2021-11-24T22:18:48Z</dcterms:created>
  <dcterms:modified xsi:type="dcterms:W3CDTF">2022-10-10T15:10:05Z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0x0101001E491A3657D62D4AB08B5DB664AA207E</vt:lpwstr>
  </property>
</Properties>
</file>